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66273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074" tIns="45537" rIns="91074" bIns="45537" anchor="t" anchorCtr="0" compatLnSpc="1"/>
          <a:lstStyle>
            <a:lvl1pPr defTabSz="910742" fontAlgn="auto">
              <a:spcBef>
                <a:spcPts val="0"/>
              </a:spcBef>
              <a:spcAft>
                <a:spcPts val="0"/>
              </a:spcAft>
              <a:defRPr sz="1800" kern="0">
                <a:solidFill>
                  <a:srgbClr val="000000"/>
                </a:solidFill>
                <a:latin typeface="Calibri"/>
                <a:cs typeface="+mn-cs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/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074" tIns="45537" rIns="91074" bIns="45537" anchor="t" anchorCtr="0" compatLnSpc="1"/>
          <a:lstStyle>
            <a:lvl1pPr algn="r" defTabSz="910742" fontAlgn="auto">
              <a:spcBef>
                <a:spcPts val="0"/>
              </a:spcBef>
              <a:spcAft>
                <a:spcPts val="0"/>
              </a:spcAft>
              <a:defRPr sz="1800" kern="0">
                <a:solidFill>
                  <a:srgbClr val="000000"/>
                </a:solidFill>
                <a:latin typeface="Calibri"/>
                <a:cs typeface="+mn-cs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25B9DCC-9155-4AB0-877A-7B18D4590995}" type="datetime1">
              <a:rPr lang="fr-FR"/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05/04/2016</a:t>
            </a:fld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074" tIns="45537" rIns="91074" bIns="45537" anchor="b" anchorCtr="0" compatLnSpc="1"/>
          <a:lstStyle>
            <a:lvl1pPr defTabSz="910742" fontAlgn="auto">
              <a:spcBef>
                <a:spcPts val="0"/>
              </a:spcBef>
              <a:spcAft>
                <a:spcPts val="0"/>
              </a:spcAft>
              <a:defRPr sz="1800" kern="0">
                <a:solidFill>
                  <a:srgbClr val="000000"/>
                </a:solidFill>
                <a:latin typeface="Calibri"/>
                <a:cs typeface="+mn-cs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074" tIns="45537" rIns="91074" bIns="45537" anchor="b" anchorCtr="0" compatLnSpc="1"/>
          <a:lstStyle>
            <a:lvl1pPr algn="r" defTabSz="910742" fontAlgn="auto">
              <a:spcBef>
                <a:spcPts val="0"/>
              </a:spcBef>
              <a:spcAft>
                <a:spcPts val="0"/>
              </a:spcAft>
              <a:defRPr sz="1800" kern="0">
                <a:solidFill>
                  <a:srgbClr val="000000"/>
                </a:solidFill>
                <a:latin typeface="Calibri"/>
                <a:cs typeface="+mn-cs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05BC5F7-7F4B-4823-A013-6B785700DEB5}" type="slidenum">
              <a:rPr lang="fr-FR"/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074" tIns="45537" rIns="91074" bIns="45537" anchor="t" anchorCtr="0" compatLnSpc="1"/>
          <a:lstStyle>
            <a:lvl1pPr marL="0" marR="0" lvl="0" indent="0" algn="l" defTabSz="91074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074" tIns="45537" rIns="91074" bIns="45537" anchor="t" anchorCtr="0" compatLnSpc="1"/>
          <a:lstStyle>
            <a:lvl1pPr marL="0" marR="0" lvl="0" indent="0" algn="r" defTabSz="91074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74C79569-7AF7-418D-ADA4-0699B25AE502}" type="datetime1">
              <a:rPr/>
              <a:pPr>
                <a:defRPr/>
              </a:pPr>
              <a:t>31/03/2016</a:t>
            </a:fld>
            <a:endParaRPr/>
          </a:p>
        </p:txBody>
      </p:sp>
      <p:sp>
        <p:nvSpPr>
          <p:cNvPr id="2560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852488" y="746125"/>
            <a:ext cx="4959350" cy="3721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Espace réservé des commentaires 4"/>
          <p:cNvSpPr txBox="1"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074" tIns="45537" rIns="91074" bIns="45537" anchor="t" anchorCtr="0" compatLnSpc="1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074" tIns="45537" rIns="91074" bIns="45537" anchor="b" anchorCtr="0" compatLnSpc="1"/>
          <a:lstStyle>
            <a:lvl1pPr marL="0" marR="0" lvl="0" indent="0" algn="l" defTabSz="91074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074" tIns="45537" rIns="91074" bIns="45537" anchor="b" anchorCtr="0" compatLnSpc="1"/>
          <a:lstStyle>
            <a:lvl1pPr marL="0" marR="0" lvl="0" indent="0" algn="r" defTabSz="91074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0922BAA4-036F-4050-A3A3-8129D093ABB9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fr-FR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fr-FR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fr-FR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fr-FR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fr-FR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fr-BE" smtClean="0"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773488" y="9428163"/>
            <a:ext cx="2887662" cy="496887"/>
          </a:xfrm>
          <a:prstGeom prst="rect">
            <a:avLst/>
          </a:prstGeom>
          <a:noFill/>
          <a:ln>
            <a:noFill/>
          </a:ln>
        </p:spPr>
        <p:txBody>
          <a:bodyPr lIns="91074" tIns="45537" rIns="91074" bIns="45537" anchor="b"/>
          <a:lstStyle/>
          <a:p>
            <a:pPr algn="r" defTabSz="910742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BA5C977-D09E-4CDE-9C5F-DC43277E3580}" type="slidenum">
              <a:rPr lang="fr-FR" sz="1200" kern="0">
                <a:solidFill>
                  <a:srgbClr val="000000"/>
                </a:solidFill>
                <a:latin typeface="Calibri"/>
                <a:cs typeface="+mn-cs"/>
              </a:rPr>
              <a:pPr algn="r" defTabSz="910742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fr-FR" sz="1200" ker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 lang="fr-FR"/>
            </a:lvl1pPr>
          </a:lstStyle>
          <a:p>
            <a:pPr lvl="0"/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6F11-86B1-49D4-A47C-F3CC727706A2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48A42-42CA-4307-AD3D-6D68C7C5DA18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ED5E6-0262-4F26-82BC-03FE0C3DBA78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E0BFE-A4D2-45B6-AE5A-51C0FC16F07C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lang="fr-FR" sz="4000" b="1" cap="all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lang="fr-FR" sz="20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1E2A1-DA9E-4077-8159-6013BF989F6E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fr-FR" sz="2800"/>
            </a:lvl1pPr>
            <a:lvl2pPr>
              <a:spcBef>
                <a:spcPts val="600"/>
              </a:spcBef>
              <a:defRPr lang="fr-FR" sz="2400"/>
            </a:lvl2pPr>
            <a:lvl3pPr>
              <a:spcBef>
                <a:spcPts val="500"/>
              </a:spcBef>
              <a:defRPr lang="fr-FR" sz="2000"/>
            </a:lvl3pPr>
            <a:lvl4pPr>
              <a:spcBef>
                <a:spcPts val="400"/>
              </a:spcBef>
              <a:defRPr lang="fr-FR" sz="1800"/>
            </a:lvl4pPr>
            <a:lvl5pPr>
              <a:spcBef>
                <a:spcPts val="400"/>
              </a:spcBef>
              <a:defRPr lang="fr-FR"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fr-FR" sz="2800"/>
            </a:lvl1pPr>
            <a:lvl2pPr>
              <a:spcBef>
                <a:spcPts val="600"/>
              </a:spcBef>
              <a:defRPr lang="fr-FR" sz="2400"/>
            </a:lvl2pPr>
            <a:lvl3pPr>
              <a:spcBef>
                <a:spcPts val="500"/>
              </a:spcBef>
              <a:defRPr lang="fr-FR" sz="2000"/>
            </a:lvl3pPr>
            <a:lvl4pPr>
              <a:spcBef>
                <a:spcPts val="400"/>
              </a:spcBef>
              <a:defRPr lang="fr-FR" sz="1800"/>
            </a:lvl4pPr>
            <a:lvl5pPr>
              <a:spcBef>
                <a:spcPts val="400"/>
              </a:spcBef>
              <a:defRPr lang="fr-FR"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DEF52-33A8-4241-AA8A-4DA591C7E864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fr-FR"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lang="fr-FR" sz="2400"/>
            </a:lvl1pPr>
            <a:lvl2pPr>
              <a:spcBef>
                <a:spcPts val="500"/>
              </a:spcBef>
              <a:defRPr lang="fr-FR" sz="2000"/>
            </a:lvl2pPr>
            <a:lvl3pPr>
              <a:spcBef>
                <a:spcPts val="400"/>
              </a:spcBef>
              <a:defRPr lang="fr-FR" sz="1800"/>
            </a:lvl3pPr>
            <a:lvl4pPr>
              <a:spcBef>
                <a:spcPts val="400"/>
              </a:spcBef>
              <a:defRPr lang="fr-FR" sz="1600"/>
            </a:lvl4pPr>
            <a:lvl5pPr>
              <a:spcBef>
                <a:spcPts val="400"/>
              </a:spcBef>
              <a:defRPr lang="fr-FR"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fr-FR"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lang="fr-FR" sz="2400"/>
            </a:lvl1pPr>
            <a:lvl2pPr>
              <a:spcBef>
                <a:spcPts val="500"/>
              </a:spcBef>
              <a:defRPr lang="fr-FR" sz="2000"/>
            </a:lvl2pPr>
            <a:lvl3pPr>
              <a:spcBef>
                <a:spcPts val="400"/>
              </a:spcBef>
              <a:defRPr lang="fr-FR" sz="1800"/>
            </a:lvl3pPr>
            <a:lvl4pPr>
              <a:spcBef>
                <a:spcPts val="400"/>
              </a:spcBef>
              <a:defRPr lang="fr-FR" sz="1600"/>
            </a:lvl4pPr>
            <a:lvl5pPr>
              <a:spcBef>
                <a:spcPts val="400"/>
              </a:spcBef>
              <a:defRPr lang="fr-FR"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DBA98-3CD2-482D-A796-BDE23DE312CE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C1592-AF47-4E08-A17E-7AB01EE92C38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8918B-9BB5-4104-A265-8980271267E8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lang="fr-FR" sz="20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fr-FR"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C2A7E-DB6B-45D2-97B8-C5F3BDE9372D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lang="fr-FR" sz="20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fr-FR"/>
            </a:lvl1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fr-FR"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42E42-88D1-4E44-A721-5996285A70B8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 style du titre</a:t>
            </a:r>
          </a:p>
        </p:txBody>
      </p:sp>
      <p:sp>
        <p:nvSpPr>
          <p:cNvPr id="1027" name="Rectangle 3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+mn-cs"/>
              </a:defRPr>
            </a:lvl1pPr>
          </a:lstStyle>
          <a:p>
            <a:pPr>
              <a:defRPr/>
            </a:pPr>
            <a:fld id="{9D134541-8384-4D80-90C4-3EF7E6998F9D}" type="slidenum">
              <a:rPr/>
              <a:pPr>
                <a:defRPr/>
              </a:p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>
          <a:solidFill>
            <a:srgbClr val="000000"/>
          </a:solidFill>
          <a:latin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SzPct val="100000"/>
        <a:buChar char="•"/>
        <a:defRPr lang="en-GB" sz="3200">
          <a:solidFill>
            <a:srgbClr val="000000"/>
          </a:solidFill>
          <a:latin typeface="Arial"/>
        </a:defRPr>
      </a:lvl1pPr>
      <a:lvl2pPr marL="742950" lvl="1" indent="-285750" algn="l" rtl="0" eaLnBrk="0" fontAlgn="base" hangingPunct="0">
        <a:spcBef>
          <a:spcPts val="700"/>
        </a:spcBef>
        <a:spcAft>
          <a:spcPct val="0"/>
        </a:spcAft>
        <a:buSzPct val="100000"/>
        <a:buChar char="–"/>
        <a:defRPr lang="en-GB" sz="2800">
          <a:solidFill>
            <a:srgbClr val="000000"/>
          </a:solidFill>
          <a:latin typeface="Arial"/>
        </a:defRPr>
      </a:lvl2pPr>
      <a:lvl3pPr marL="1143000" lvl="2" indent="-228600" algn="l" rtl="0" eaLnBrk="0" fontAlgn="base" hangingPunct="0">
        <a:spcBef>
          <a:spcPts val="600"/>
        </a:spcBef>
        <a:spcAft>
          <a:spcPct val="0"/>
        </a:spcAft>
        <a:buSzPct val="100000"/>
        <a:buChar char="•"/>
        <a:defRPr lang="en-GB" sz="2400">
          <a:solidFill>
            <a:srgbClr val="000000"/>
          </a:solidFill>
          <a:latin typeface="Arial"/>
        </a:defRPr>
      </a:lvl3pPr>
      <a:lvl4pPr marL="1600200" lvl="3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–"/>
        <a:defRPr lang="en-GB" sz="2000">
          <a:solidFill>
            <a:srgbClr val="000000"/>
          </a:solidFill>
          <a:latin typeface="Arial"/>
        </a:defRPr>
      </a:lvl4pPr>
      <a:lvl5pPr marL="2057400" lvl="4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en-GB" sz="2000">
          <a:solidFill>
            <a:srgbClr val="000000"/>
          </a:solidFill>
          <a:latin typeface="Arial"/>
        </a:defRPr>
      </a:lvl5pPr>
      <a:lvl6pPr marL="2514600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en-GB" sz="2000">
          <a:solidFill>
            <a:srgbClr val="000000"/>
          </a:solidFill>
          <a:latin typeface="Arial"/>
        </a:defRPr>
      </a:lvl6pPr>
      <a:lvl7pPr marL="2971800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en-GB" sz="2000">
          <a:solidFill>
            <a:srgbClr val="000000"/>
          </a:solidFill>
          <a:latin typeface="Arial"/>
        </a:defRPr>
      </a:lvl7pPr>
      <a:lvl8pPr marL="3429000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en-GB" sz="2000">
          <a:solidFill>
            <a:srgbClr val="000000"/>
          </a:solidFill>
          <a:latin typeface="Arial"/>
        </a:defRPr>
      </a:lvl8pPr>
      <a:lvl9pPr marL="3886200" indent="-228600" algn="l" rtl="0" eaLnBrk="0" fontAlgn="base" hangingPunct="0">
        <a:spcBef>
          <a:spcPts val="500"/>
        </a:spcBef>
        <a:spcAft>
          <a:spcPct val="0"/>
        </a:spcAft>
        <a:buSzPct val="100000"/>
        <a:buChar char="»"/>
        <a:defRPr lang="en-GB" sz="2000">
          <a:solidFill>
            <a:srgbClr val="000000"/>
          </a:solidFill>
          <a:latin typeface="Arial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e.tournamentsoftware.com/member/login.aspx?returnurl=/tournamentlists.aspx" TargetMode="External"/><Relationship Id="rId2" Type="http://schemas.openxmlformats.org/officeDocument/2006/relationships/hyperlink" Target="https://ipin.itftennis.com/index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tftennis.com/juniors/tournaments/tournament/info.aspx?tournamentid=1100035453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.tournamentsoftware.com/sport/acceptancelist.aspx?id=D7E60121-A2B2-4A06-9571-D7822267EEEB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e.tournamentsoftware.com/sport/factsheet.aspx?id=724BFD0D-192F-435B-9B91-6DAA871ED52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layersupport.itftennis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nniseurope.org/page.aspx?id=16456" TargetMode="External"/><Relationship Id="rId2" Type="http://schemas.openxmlformats.org/officeDocument/2006/relationships/hyperlink" Target="http://www.itftennis.com/juniors/tournaments/rules-regulation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enniseurope.org/" TargetMode="External"/><Relationship Id="rId2" Type="http://schemas.openxmlformats.org/officeDocument/2006/relationships/hyperlink" Target="http://itftenni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tftennis.com/juniors/rankings/ranking-points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tftennis.com/juniors/rankings/ranking-points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>
          <a:xfrm>
            <a:off x="430213" y="2565400"/>
            <a:ext cx="8350250" cy="1803400"/>
          </a:xfrm>
        </p:spPr>
        <p:txBody>
          <a:bodyPr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BE" sz="3600" b="1" smtClean="0">
                <a:solidFill>
                  <a:srgbClr val="FFFF00"/>
                </a:solidFill>
                <a:effectLst>
                  <a:outerShdw dist="38096" dir="2700000">
                    <a:srgbClr val="000000"/>
                  </a:outerShdw>
                </a:effectLst>
              </a:rPr>
              <a:t>DIRECTION SPORTIVE</a:t>
            </a:r>
            <a:endParaRPr sz="3600" b="1" smtClean="0">
              <a:solidFill>
                <a:srgbClr val="FFFF00"/>
              </a:solidFill>
              <a:effectLst>
                <a:outerShdw dist="38096" dir="2700000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 txBox="1">
            <a:spLocks noGrp="1"/>
          </p:cNvSpPr>
          <p:nvPr>
            <p:ph type="subTitle" idx="1"/>
          </p:nvPr>
        </p:nvSpPr>
        <p:spPr>
          <a:xfrm>
            <a:off x="2706688" y="5516563"/>
            <a:ext cx="6311900" cy="1322387"/>
          </a:xfrm>
        </p:spPr>
        <p:txBody>
          <a:bodyPr anchorCtr="0"/>
          <a:lstStyle/>
          <a:p>
            <a:pPr eaLnBrk="1" hangingPunct="1"/>
            <a:endParaRPr lang="fr-BE" smtClean="0">
              <a:solidFill>
                <a:srgbClr val="D6E6FE"/>
              </a:solidFill>
              <a:latin typeface="Arial Black" pitchFamily="34" charset="0"/>
            </a:endParaRPr>
          </a:p>
          <a:p>
            <a:pPr algn="r" eaLnBrk="1" hangingPunct="1"/>
            <a:r>
              <a:rPr lang="fr-BE" smtClean="0">
                <a:solidFill>
                  <a:srgbClr val="FFFF00"/>
                </a:solidFill>
                <a:latin typeface="Arial" charset="0"/>
              </a:rPr>
              <a:t>Avril 2016</a:t>
            </a:r>
            <a:endParaRPr smtClean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2052" name="Picture 4" descr="Nouveau Logo AFT (2)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549275"/>
            <a:ext cx="25146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2"/>
          <p:cNvSpPr txBox="1">
            <a:spLocks noGrp="1"/>
          </p:cNvSpPr>
          <p:nvPr>
            <p:ph type="title"/>
          </p:nvPr>
        </p:nvSpPr>
        <p:spPr>
          <a:xfrm>
            <a:off x="684213" y="53975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Classement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1267" name="Picture 4" descr="logo 3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Z:\u1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20888" y="2492375"/>
            <a:ext cx="5324475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Z:\u16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20888" y="4652963"/>
            <a:ext cx="5324475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16125" y="936625"/>
            <a:ext cx="5329238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2"/>
          <p:cNvSpPr txBox="1">
            <a:spLocks noGrp="1"/>
          </p:cNvSpPr>
          <p:nvPr>
            <p:ph type="title"/>
          </p:nvPr>
        </p:nvSpPr>
        <p:spPr>
          <a:xfrm>
            <a:off x="827088" y="260350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Tournois en fonction                             de l’âge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203200" y="1560513"/>
            <a:ext cx="8686800" cy="4525962"/>
          </a:xfrm>
        </p:spPr>
        <p:txBody>
          <a:bodyPr/>
          <a:lstStyle/>
          <a:p>
            <a:pPr marL="0" indent="0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b="1" i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ITF: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" y="2060575"/>
            <a:ext cx="8229600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 descr="logo 3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2"/>
          <p:cNvSpPr txBox="1">
            <a:spLocks noGrp="1"/>
          </p:cNvSpPr>
          <p:nvPr>
            <p:ph type="title"/>
          </p:nvPr>
        </p:nvSpPr>
        <p:spPr>
          <a:xfrm>
            <a:off x="827088" y="260350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Tournois en fonction                de l’âge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250825" y="1484313"/>
            <a:ext cx="8686800" cy="4525962"/>
          </a:xfrm>
        </p:spPr>
        <p:txBody>
          <a:bodyPr/>
          <a:lstStyle/>
          <a:p>
            <a:pPr marL="0" indent="0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b="1" i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Tennis Europe:</a:t>
            </a:r>
            <a:endParaRPr sz="2200" b="1" i="1" u="sng" smtClean="0">
              <a:solidFill>
                <a:srgbClr val="FFFFFF"/>
              </a:solidFill>
              <a:effectLst>
                <a:outerShdw dist="38096" dir="2700000">
                  <a:srgbClr val="000000"/>
                </a:outerShdw>
              </a:effectLst>
            </a:endParaRPr>
          </a:p>
        </p:txBody>
      </p:sp>
      <p:pic>
        <p:nvPicPr>
          <p:cNvPr id="13316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88" y="2103438"/>
            <a:ext cx="85090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2"/>
          <p:cNvSpPr txBox="1">
            <a:spLocks noGrp="1"/>
          </p:cNvSpPr>
          <p:nvPr>
            <p:ph type="title"/>
          </p:nvPr>
        </p:nvSpPr>
        <p:spPr>
          <a:xfrm>
            <a:off x="684213" y="260350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Inscriptions - Retraits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250825" y="1196975"/>
            <a:ext cx="8686800" cy="4525963"/>
          </a:xfrm>
        </p:spPr>
        <p:txBody>
          <a:bodyPr/>
          <a:lstStyle/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La date limite d’inscription est fixée au mardi 14h00 gmt, 27 jours avant le début de la compétition, sauf cas particuliers</a:t>
            </a:r>
          </a:p>
          <a:p>
            <a:pPr algn="just" eaLnBrk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La date limite de retrait est fixée au mardi 14h00 gmt, 13 jours avant le début de la compétition</a:t>
            </a:r>
          </a:p>
          <a:p>
            <a:pPr marL="0" indent="0" algn="just" eaLnBrk="1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b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Pour s’inscrire dans un tournoi TE U12/U14/U16, le joueur doit être possession d’un code IPIN ITF et d’un compte Tennis Europe.  Pour s’inscrire dans un tournoi ITF U18, le code IPIN ITF suffit</a:t>
            </a:r>
          </a:p>
          <a:p>
            <a:pPr marL="857250" lvl="1" indent="-457200" algn="just" eaLnBrk="1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smtClean="0">
                <a:solidFill>
                  <a:srgbClr val="FFFFFF"/>
                </a:solidFill>
              </a:rPr>
              <a:t>           Obtention d’un code IPIN ITF</a:t>
            </a:r>
          </a:p>
          <a:p>
            <a:pPr marL="1257300" lvl="3" indent="0" algn="just" eaLnBrk="1" fontAlgn="auto">
              <a:spcAft>
                <a:spcPts val="0"/>
              </a:spcAft>
              <a:buFontTx/>
              <a:buNone/>
              <a:defRPr/>
            </a:pPr>
            <a:r>
              <a:rPr sz="2200" smtClean="0">
                <a:solidFill>
                  <a:srgbClr val="FFFFFF"/>
                </a:solidFill>
                <a:hlinkClick r:id="rId2"/>
              </a:rPr>
              <a:t>https://ipin.itftennis.com/index.asp</a:t>
            </a:r>
            <a:endParaRPr sz="2200" smtClean="0">
              <a:solidFill>
                <a:srgbClr val="FFFFFF"/>
              </a:solidFill>
            </a:endParaRPr>
          </a:p>
          <a:p>
            <a:pPr marL="1257300" lvl="3" indent="0" algn="just" eaLnBrk="1" fontAlgn="auto">
              <a:spcAft>
                <a:spcPts val="0"/>
              </a:spcAft>
              <a:buFontTx/>
              <a:buNone/>
              <a:defRPr/>
            </a:pPr>
            <a:endParaRPr lang="fr-BE" sz="2200" smtClean="0">
              <a:solidFill>
                <a:srgbClr val="FFFFFF"/>
              </a:solidFill>
            </a:endParaRPr>
          </a:p>
          <a:p>
            <a:pPr marL="1257300" lvl="3" indent="0" algn="just" eaLnBrk="1" fontAlgn="auto">
              <a:spcAft>
                <a:spcPts val="0"/>
              </a:spcAft>
              <a:buFontTx/>
              <a:buNone/>
              <a:defRPr/>
            </a:pPr>
            <a:r>
              <a:rPr lang="fr-BE" sz="2200" smtClean="0">
                <a:solidFill>
                  <a:srgbClr val="FFFFFF"/>
                </a:solidFill>
              </a:rPr>
              <a:t>Obtention d’un compte Tennis Europe</a:t>
            </a:r>
          </a:p>
          <a:p>
            <a:pPr marL="1257300" lvl="3" indent="0" algn="just" eaLnBrk="1" fontAlgn="auto">
              <a:spcAft>
                <a:spcPts val="0"/>
              </a:spcAft>
              <a:buFontTx/>
              <a:buNone/>
              <a:defRPr/>
            </a:pPr>
            <a:r>
              <a:rPr sz="2200" smtClean="0">
                <a:solidFill>
                  <a:srgbClr val="FFFFFF"/>
                </a:solidFill>
                <a:hlinkClick r:id="rId3"/>
              </a:rPr>
              <a:t>http://te.tournamentsoftware.com/member/login.aspx?returnurl=%2ftournamentlists.aspx</a:t>
            </a:r>
            <a:endParaRPr sz="2200" smtClean="0">
              <a:solidFill>
                <a:srgbClr val="FFFFFF"/>
              </a:solidFill>
            </a:endParaRP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sz="2200" smtClean="0">
              <a:solidFill>
                <a:srgbClr val="FFFFFF"/>
              </a:solidFill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sz="2200" smtClean="0">
              <a:solidFill>
                <a:srgbClr val="FFFFFF"/>
              </a:solidFill>
            </a:endParaRPr>
          </a:p>
        </p:txBody>
      </p:sp>
      <p:pic>
        <p:nvPicPr>
          <p:cNvPr id="14340" name="Picture 4" descr="logo 3d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2"/>
          <p:cNvSpPr txBox="1">
            <a:spLocks noGrp="1"/>
          </p:cNvSpPr>
          <p:nvPr>
            <p:ph type="title"/>
          </p:nvPr>
        </p:nvSpPr>
        <p:spPr>
          <a:xfrm>
            <a:off x="684213" y="260350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Inscriptions - Retraits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179388" y="1123950"/>
            <a:ext cx="8686800" cy="5545138"/>
          </a:xfrm>
        </p:spPr>
        <p:txBody>
          <a:bodyPr/>
          <a:lstStyle/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u="sng" smtClean="0">
                <a:solidFill>
                  <a:srgbClr val="FFFFFF"/>
                </a:solidFill>
              </a:rPr>
              <a:t>U18</a:t>
            </a:r>
            <a:r>
              <a:rPr lang="fr-BE" sz="2200" smtClean="0">
                <a:solidFill>
                  <a:srgbClr val="FFFFFF"/>
                </a:solidFill>
              </a:rPr>
              <a:t>: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Une fois le compte IPIN créé, retournez sur le site (via le lien indiqué) et connectez-vous avec votre IPIN et votre mot de passe. Vous arrivez alors dans votre « espace ITF ».  Il suffit ensuite de cliquer sur l’onglet « </a:t>
            </a:r>
            <a:r>
              <a:rPr lang="fr-BE" sz="2200" i="1" smtClean="0">
                <a:solidFill>
                  <a:srgbClr val="FFFFFF"/>
                </a:solidFill>
              </a:rPr>
              <a:t>S’inscrire / Se retirer</a:t>
            </a:r>
            <a:r>
              <a:rPr lang="fr-BE" sz="2200" smtClean="0">
                <a:solidFill>
                  <a:srgbClr val="FFFFFF"/>
                </a:solidFill>
              </a:rPr>
              <a:t> » et suivre les instructions affichées.</a:t>
            </a:r>
          </a:p>
          <a:p>
            <a:pPr marL="0" indent="0" algn="just" eaLnBrk="1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u="sng" smtClean="0">
                <a:solidFill>
                  <a:srgbClr val="FFFFFF"/>
                </a:solidFill>
              </a:rPr>
              <a:t>U12/14/16</a:t>
            </a:r>
            <a:r>
              <a:rPr lang="fr-BE" sz="2200" smtClean="0">
                <a:solidFill>
                  <a:srgbClr val="FFFFFF"/>
                </a:solidFill>
              </a:rPr>
              <a:t>: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Une fois votre compte TE créé, retournez sur le lien précédent et loguez-vous avec votre « </a:t>
            </a:r>
            <a:r>
              <a:rPr lang="fr-BE" sz="2200" i="1" smtClean="0">
                <a:solidFill>
                  <a:srgbClr val="FFFFFF"/>
                </a:solidFill>
              </a:rPr>
              <a:t>TE account</a:t>
            </a:r>
            <a:r>
              <a:rPr lang="fr-BE" sz="2200" smtClean="0">
                <a:solidFill>
                  <a:srgbClr val="FFFFFF"/>
                </a:solidFill>
              </a:rPr>
              <a:t> » et « </a:t>
            </a:r>
            <a:r>
              <a:rPr lang="fr-BE" sz="2200" i="1" smtClean="0">
                <a:solidFill>
                  <a:srgbClr val="FFFFFF"/>
                </a:solidFill>
              </a:rPr>
              <a:t>Password</a:t>
            </a:r>
            <a:r>
              <a:rPr lang="fr-BE" sz="2200" smtClean="0">
                <a:solidFill>
                  <a:srgbClr val="FFFFFF"/>
                </a:solidFill>
              </a:rPr>
              <a:t> ».  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Une fois dans votre « espace TE », cliquez sur l’onglet « </a:t>
            </a:r>
            <a:r>
              <a:rPr lang="fr-BE" sz="2200" i="1" smtClean="0">
                <a:solidFill>
                  <a:srgbClr val="FFFFFF"/>
                </a:solidFill>
              </a:rPr>
              <a:t>Tennis Europe Junior Tour</a:t>
            </a:r>
            <a:r>
              <a:rPr lang="fr-BE" sz="2200" smtClean="0">
                <a:solidFill>
                  <a:srgbClr val="FFFFFF"/>
                </a:solidFill>
              </a:rPr>
              <a:t> » puis directement sur « </a:t>
            </a:r>
            <a:r>
              <a:rPr lang="fr-BE" sz="2200" i="1" smtClean="0">
                <a:solidFill>
                  <a:srgbClr val="FFFFFF"/>
                </a:solidFill>
              </a:rPr>
              <a:t>Online entries, Calendar &amp; Results</a:t>
            </a:r>
            <a:r>
              <a:rPr lang="fr-BE" sz="2200" smtClean="0">
                <a:solidFill>
                  <a:srgbClr val="FFFFFF"/>
                </a:solidFill>
              </a:rPr>
              <a:t> ».  La liste de tous les tournois apparait alors.  Il suffit ensuite de cliquer sur le tournoi auquel vous souhaitez participer, puis sur « </a:t>
            </a:r>
            <a:r>
              <a:rPr lang="fr-BE" sz="2200" i="1" smtClean="0">
                <a:solidFill>
                  <a:srgbClr val="FFFFFF"/>
                </a:solidFill>
              </a:rPr>
              <a:t>Click here to enter online</a:t>
            </a:r>
            <a:r>
              <a:rPr lang="fr-BE" sz="2200" smtClean="0">
                <a:solidFill>
                  <a:srgbClr val="FFFFFF"/>
                </a:solidFill>
              </a:rPr>
              <a:t> » et suivre les instructions.</a:t>
            </a: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fr-BE" sz="2200" smtClean="0">
              <a:solidFill>
                <a:srgbClr val="FFFFFF"/>
              </a:solidFill>
            </a:endParaRP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sz="2200" smtClean="0">
              <a:solidFill>
                <a:srgbClr val="FFFFFF"/>
              </a:solidFill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sz="2200" smtClean="0">
              <a:solidFill>
                <a:srgbClr val="FFFFFF"/>
              </a:solidFill>
            </a:endParaRPr>
          </a:p>
        </p:txBody>
      </p:sp>
      <p:pic>
        <p:nvPicPr>
          <p:cNvPr id="15364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2"/>
          <p:cNvSpPr txBox="1">
            <a:spLocks noGrp="1"/>
          </p:cNvSpPr>
          <p:nvPr>
            <p:ph type="title"/>
          </p:nvPr>
        </p:nvSpPr>
        <p:spPr>
          <a:xfrm>
            <a:off x="684213" y="260350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Inscriptions - Retraits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smtClean="0">
                <a:solidFill>
                  <a:srgbClr val="FFFFFF"/>
                </a:solidFill>
              </a:rPr>
              <a:t>Remarques: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Un joueur peut s’inscrire dans maximum trois tournois la même semaine, excepté en U12 (un seul tournoi), en indiquant un ordre de priorité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Après la parution des acceptance lists et avant la date limite de retrait, le joueur devra veiller à se retirer des tournois auxquels il ne souhaite pas participer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lang="fr-BE" sz="2200" smtClean="0">
              <a:solidFill>
                <a:srgbClr val="FFFFFF"/>
              </a:solidFill>
            </a:endParaRP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sz="2200" smtClean="0">
              <a:solidFill>
                <a:srgbClr val="FFFFFF"/>
              </a:solidFill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sz="2200" smtClean="0">
              <a:solidFill>
                <a:srgbClr val="FFFFFF"/>
              </a:solidFill>
            </a:endParaRPr>
          </a:p>
        </p:txBody>
      </p:sp>
      <p:pic>
        <p:nvPicPr>
          <p:cNvPr id="16388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2"/>
          <p:cNvSpPr txBox="1">
            <a:spLocks noGrp="1"/>
          </p:cNvSpPr>
          <p:nvPr>
            <p:ph type="title"/>
          </p:nvPr>
        </p:nvSpPr>
        <p:spPr>
          <a:xfrm>
            <a:off x="509588" y="115888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Acceptance List 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7411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8458200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contenu 1"/>
          <p:cNvSpPr txBox="1"/>
          <p:nvPr/>
        </p:nvSpPr>
        <p:spPr>
          <a:xfrm>
            <a:off x="207963" y="1427163"/>
            <a:ext cx="8686800" cy="164179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 fontAlgn="auto" hangingPunct="0">
              <a:spcBef>
                <a:spcPts val="5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2200" kern="0" dirty="0">
                <a:solidFill>
                  <a:srgbClr val="FFFFFF"/>
                </a:solidFill>
                <a:latin typeface="Arial"/>
                <a:cs typeface="+mn-cs"/>
              </a:rPr>
              <a:t>Une </a:t>
            </a:r>
            <a:r>
              <a:rPr lang="fr-BE" sz="2200" kern="0" dirty="0" err="1">
                <a:solidFill>
                  <a:srgbClr val="FFFFFF"/>
                </a:solidFill>
                <a:latin typeface="Arial"/>
                <a:cs typeface="+mn-cs"/>
              </a:rPr>
              <a:t>acceptance</a:t>
            </a:r>
            <a:r>
              <a:rPr lang="fr-BE" sz="2200" kern="0" dirty="0">
                <a:solidFill>
                  <a:srgbClr val="FFFFFF"/>
                </a:solidFill>
                <a:latin typeface="Arial"/>
                <a:cs typeface="+mn-cs"/>
              </a:rPr>
              <a:t> </a:t>
            </a:r>
            <a:r>
              <a:rPr lang="fr-BE" sz="2200" kern="0" dirty="0" err="1">
                <a:solidFill>
                  <a:srgbClr val="FFFFFF"/>
                </a:solidFill>
                <a:latin typeface="Arial"/>
                <a:cs typeface="+mn-cs"/>
              </a:rPr>
              <a:t>list</a:t>
            </a:r>
            <a:r>
              <a:rPr lang="fr-BE" sz="2200" kern="0" dirty="0">
                <a:solidFill>
                  <a:srgbClr val="FFFFFF"/>
                </a:solidFill>
                <a:latin typeface="Arial"/>
                <a:cs typeface="+mn-cs"/>
              </a:rPr>
              <a:t> se compose de :</a:t>
            </a:r>
          </a:p>
          <a:p>
            <a:pPr marL="342900" indent="-342900" algn="just" fontAlgn="auto" hangingPunct="0">
              <a:spcBef>
                <a:spcPts val="500"/>
              </a:spcBef>
              <a:spcAft>
                <a:spcPts val="0"/>
              </a:spcAft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2200" kern="0" dirty="0">
                <a:solidFill>
                  <a:srgbClr val="FFFFFF"/>
                </a:solidFill>
                <a:latin typeface="Arial"/>
                <a:cs typeface="+mn-cs"/>
              </a:rPr>
              <a:t>Tableau final (MD)</a:t>
            </a:r>
          </a:p>
          <a:p>
            <a:pPr marL="342900" indent="-342900" algn="just" fontAlgn="auto" hangingPunct="0">
              <a:spcBef>
                <a:spcPts val="500"/>
              </a:spcBef>
              <a:spcAft>
                <a:spcPts val="0"/>
              </a:spcAft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2200" kern="0" dirty="0">
                <a:solidFill>
                  <a:srgbClr val="FFFFFF"/>
                </a:solidFill>
                <a:latin typeface="Arial"/>
                <a:cs typeface="+mn-cs"/>
              </a:rPr>
              <a:t>Tableau qualifications (QD)</a:t>
            </a:r>
          </a:p>
          <a:p>
            <a:pPr marL="342900" indent="-342900" algn="just" fontAlgn="auto" hangingPunct="0">
              <a:spcBef>
                <a:spcPts val="500"/>
              </a:spcBef>
              <a:spcAft>
                <a:spcPts val="0"/>
              </a:spcAft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2200" kern="0" dirty="0" err="1">
                <a:solidFill>
                  <a:srgbClr val="FFFFFF"/>
                </a:solidFill>
                <a:latin typeface="Arial"/>
                <a:cs typeface="+mn-cs"/>
              </a:rPr>
              <a:t>Alternates</a:t>
            </a:r>
            <a:endParaRPr lang="fr-BE" sz="2200" kern="0" dirty="0">
              <a:solidFill>
                <a:srgbClr val="FFFFFF"/>
              </a:solidFill>
              <a:latin typeface="Arial"/>
              <a:cs typeface="+mn-cs"/>
            </a:endParaRPr>
          </a:p>
          <a:p>
            <a:pPr algn="just" fontAlgn="auto" hangingPunct="0">
              <a:spcBef>
                <a:spcPts val="5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2200" kern="0" dirty="0">
              <a:solidFill>
                <a:srgbClr val="FFFFFF"/>
              </a:solidFill>
              <a:latin typeface="Arial"/>
              <a:cs typeface="+mn-cs"/>
            </a:endParaRPr>
          </a:p>
          <a:p>
            <a:pPr algn="just" fontAlgn="auto" hangingPunct="0">
              <a:spcBef>
                <a:spcPts val="5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2200" b="1" u="sng" kern="0" dirty="0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latin typeface="Arial"/>
                <a:cs typeface="+mn-cs"/>
              </a:rPr>
              <a:t>Constitution </a:t>
            </a:r>
            <a:r>
              <a:rPr lang="fr-BE" sz="2200" b="1" u="sng" kern="0" dirty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latin typeface="Arial"/>
                <a:cs typeface="+mn-cs"/>
              </a:rPr>
              <a:t>d’un tableau final ITF:</a:t>
            </a:r>
          </a:p>
        </p:txBody>
      </p:sp>
      <p:sp>
        <p:nvSpPr>
          <p:cNvPr id="6" name="ZoneTexte 5">
            <a:hlinkClick r:id="rId4"/>
          </p:cNvPr>
          <p:cNvSpPr txBox="1"/>
          <p:nvPr/>
        </p:nvSpPr>
        <p:spPr>
          <a:xfrm>
            <a:off x="323528" y="566124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hlinkClick r:id="rId4"/>
              </a:rPr>
              <a:t>http://www.itftennis.com/juniors/tournaments/tournament/info.aspx?tournamentid=1100035453</a:t>
            </a:r>
            <a:endParaRPr lang="fr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Acceptance List 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179388" y="1341438"/>
            <a:ext cx="8686800" cy="5129212"/>
          </a:xfrm>
        </p:spPr>
        <p:txBody>
          <a:bodyPr/>
          <a:lstStyle/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b="1" u="sng" dirty="0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Constitution d’une </a:t>
            </a:r>
            <a:r>
              <a:rPr lang="fr-BE" sz="2200" b="1" u="sng" dirty="0" err="1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acceptance</a:t>
            </a:r>
            <a:r>
              <a:rPr lang="fr-BE" sz="2200" b="1" u="sng" dirty="0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fr-BE" sz="2200" b="1" u="sng" dirty="0" err="1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list</a:t>
            </a:r>
            <a:r>
              <a:rPr lang="fr-BE" sz="2200" b="1" u="sng" dirty="0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 Tennis Europe:</a:t>
            </a:r>
          </a:p>
          <a:p>
            <a:pPr marL="0" indent="0" algn="just" eaLnBrk="1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u="sng" dirty="0" smtClean="0">
                <a:solidFill>
                  <a:srgbClr val="FFFFFF"/>
                </a:solidFill>
              </a:rPr>
              <a:t>Main </a:t>
            </a:r>
            <a:r>
              <a:rPr lang="fr-BE" sz="2200" u="sng" dirty="0" err="1" smtClean="0">
                <a:solidFill>
                  <a:srgbClr val="FFFFFF"/>
                </a:solidFill>
              </a:rPr>
              <a:t>Draw</a:t>
            </a:r>
            <a:r>
              <a:rPr lang="fr-BE" sz="2200" dirty="0" smtClean="0">
                <a:solidFill>
                  <a:srgbClr val="FFFFFF"/>
                </a:solidFill>
              </a:rPr>
              <a:t> (MD)</a:t>
            </a:r>
          </a:p>
          <a:p>
            <a:pPr lvl="1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err="1" smtClean="0">
                <a:solidFill>
                  <a:srgbClr val="FFFFFF"/>
                </a:solidFill>
              </a:rPr>
              <a:t>Ranking</a:t>
            </a:r>
            <a:r>
              <a:rPr lang="fr-BE" sz="2200" dirty="0" smtClean="0">
                <a:solidFill>
                  <a:srgbClr val="FFFFFF"/>
                </a:solidFill>
              </a:rPr>
              <a:t> </a:t>
            </a:r>
            <a:r>
              <a:rPr lang="fr-BE" sz="2200" dirty="0" err="1" smtClean="0">
                <a:solidFill>
                  <a:srgbClr val="FFFFFF"/>
                </a:solidFill>
              </a:rPr>
              <a:t>Acceptance</a:t>
            </a:r>
            <a:r>
              <a:rPr lang="fr-BE" sz="2200" dirty="0" smtClean="0">
                <a:solidFill>
                  <a:srgbClr val="FFFFFF"/>
                </a:solidFill>
              </a:rPr>
              <a:t> (RA)</a:t>
            </a:r>
          </a:p>
          <a:p>
            <a:pPr lvl="1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Organiser </a:t>
            </a:r>
            <a:r>
              <a:rPr lang="fr-BE" sz="2200" dirty="0" err="1" smtClean="0">
                <a:solidFill>
                  <a:srgbClr val="FFFFFF"/>
                </a:solidFill>
              </a:rPr>
              <a:t>Acceptance</a:t>
            </a:r>
            <a:r>
              <a:rPr lang="fr-BE" sz="2200" dirty="0" smtClean="0">
                <a:solidFill>
                  <a:srgbClr val="FFFFFF"/>
                </a:solidFill>
              </a:rPr>
              <a:t> (OA)</a:t>
            </a:r>
          </a:p>
          <a:p>
            <a:pPr marL="457200" lvl="1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1600" dirty="0" smtClean="0">
                <a:solidFill>
                  <a:srgbClr val="FFFFFF"/>
                </a:solidFill>
              </a:rPr>
              <a:t>     </a:t>
            </a:r>
            <a:r>
              <a:rPr lang="fr-BE" sz="1600" u="sng" dirty="0" smtClean="0">
                <a:solidFill>
                  <a:srgbClr val="FFFFFF"/>
                </a:solidFill>
              </a:rPr>
              <a:t>Remarque</a:t>
            </a:r>
            <a:r>
              <a:rPr lang="fr-BE" sz="1600" dirty="0" smtClean="0">
                <a:solidFill>
                  <a:srgbClr val="FFFFFF"/>
                </a:solidFill>
              </a:rPr>
              <a:t>: les organisateurs ont la possibilité de consulter les Fédérations en vue de 	   	désigner les OA (National </a:t>
            </a:r>
            <a:r>
              <a:rPr lang="fr-BE" sz="1600" dirty="0" err="1" smtClean="0">
                <a:solidFill>
                  <a:srgbClr val="FFFFFF"/>
                </a:solidFill>
              </a:rPr>
              <a:t>Window</a:t>
            </a:r>
            <a:r>
              <a:rPr lang="fr-BE" sz="1600" dirty="0" smtClean="0">
                <a:solidFill>
                  <a:srgbClr val="FFFFFF"/>
                </a:solidFill>
              </a:rPr>
              <a:t> – le lendemain de l’entry deadline)</a:t>
            </a:r>
          </a:p>
          <a:p>
            <a:pPr lvl="1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Wild </a:t>
            </a:r>
            <a:r>
              <a:rPr lang="fr-BE" sz="2200" dirty="0" err="1" smtClean="0">
                <a:solidFill>
                  <a:srgbClr val="FFFFFF"/>
                </a:solidFill>
              </a:rPr>
              <a:t>Card</a:t>
            </a:r>
            <a:r>
              <a:rPr lang="fr-BE" sz="2200" dirty="0" smtClean="0">
                <a:solidFill>
                  <a:srgbClr val="FFFFFF"/>
                </a:solidFill>
              </a:rPr>
              <a:t> (WC)</a:t>
            </a:r>
          </a:p>
          <a:p>
            <a:pPr lvl="1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Q (</a:t>
            </a:r>
            <a:r>
              <a:rPr lang="fr-BE" sz="2200" dirty="0" err="1" smtClean="0">
                <a:solidFill>
                  <a:srgbClr val="FFFFFF"/>
                </a:solidFill>
              </a:rPr>
              <a:t>Qualifs</a:t>
            </a:r>
            <a:r>
              <a:rPr lang="fr-BE" sz="2200" dirty="0" smtClean="0">
                <a:solidFill>
                  <a:srgbClr val="FFFFFF"/>
                </a:solidFill>
              </a:rPr>
              <a:t>)</a:t>
            </a:r>
          </a:p>
          <a:p>
            <a:pPr lvl="1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SE (</a:t>
            </a:r>
            <a:r>
              <a:rPr lang="fr-BE" sz="2200" dirty="0" err="1" smtClean="0">
                <a:solidFill>
                  <a:srgbClr val="FFFFFF"/>
                </a:solidFill>
              </a:rPr>
              <a:t>Special</a:t>
            </a:r>
            <a:r>
              <a:rPr lang="fr-BE" sz="2200" dirty="0" smtClean="0">
                <a:solidFill>
                  <a:srgbClr val="FFFFFF"/>
                </a:solidFill>
              </a:rPr>
              <a:t> Exempt)</a:t>
            </a: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u="sng" dirty="0" err="1" smtClean="0">
                <a:solidFill>
                  <a:srgbClr val="FFFFFF"/>
                </a:solidFill>
              </a:rPr>
              <a:t>Qualifying</a:t>
            </a:r>
            <a:r>
              <a:rPr lang="fr-BE" sz="2200" u="sng" dirty="0" smtClean="0">
                <a:solidFill>
                  <a:srgbClr val="FFFFFF"/>
                </a:solidFill>
              </a:rPr>
              <a:t> </a:t>
            </a:r>
            <a:r>
              <a:rPr lang="fr-BE" sz="2200" u="sng" dirty="0" err="1" smtClean="0">
                <a:solidFill>
                  <a:srgbClr val="FFFFFF"/>
                </a:solidFill>
              </a:rPr>
              <a:t>Draw</a:t>
            </a:r>
            <a:r>
              <a:rPr lang="fr-BE" sz="2200" dirty="0" smtClean="0">
                <a:solidFill>
                  <a:srgbClr val="FFFFFF"/>
                </a:solidFill>
              </a:rPr>
              <a:t>(QD)</a:t>
            </a:r>
          </a:p>
          <a:p>
            <a:pPr lvl="1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err="1" smtClean="0">
                <a:solidFill>
                  <a:srgbClr val="FFFFFF"/>
                </a:solidFill>
              </a:rPr>
              <a:t>Ranking</a:t>
            </a:r>
            <a:r>
              <a:rPr lang="fr-BE" sz="2200" dirty="0" smtClean="0">
                <a:solidFill>
                  <a:srgbClr val="FFFFFF"/>
                </a:solidFill>
              </a:rPr>
              <a:t> </a:t>
            </a:r>
            <a:r>
              <a:rPr lang="fr-BE" sz="2200" dirty="0" err="1" smtClean="0">
                <a:solidFill>
                  <a:srgbClr val="FFFFFF"/>
                </a:solidFill>
              </a:rPr>
              <a:t>Acceptance</a:t>
            </a:r>
            <a:r>
              <a:rPr lang="fr-BE" sz="2200" dirty="0" smtClean="0">
                <a:solidFill>
                  <a:srgbClr val="FFFFFF"/>
                </a:solidFill>
              </a:rPr>
              <a:t> (RA)</a:t>
            </a:r>
          </a:p>
          <a:p>
            <a:pPr lvl="1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Wild </a:t>
            </a:r>
            <a:r>
              <a:rPr lang="fr-BE" sz="2200" dirty="0" err="1" smtClean="0">
                <a:solidFill>
                  <a:srgbClr val="FFFFFF"/>
                </a:solidFill>
              </a:rPr>
              <a:t>Card</a:t>
            </a:r>
            <a:r>
              <a:rPr lang="fr-BE" sz="2200" dirty="0" smtClean="0">
                <a:solidFill>
                  <a:srgbClr val="FFFFFF"/>
                </a:solidFill>
              </a:rPr>
              <a:t> (WC)</a:t>
            </a: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u="sng" dirty="0" err="1" smtClean="0">
                <a:solidFill>
                  <a:srgbClr val="FFFFFF"/>
                </a:solidFill>
              </a:rPr>
              <a:t>Alternate</a:t>
            </a:r>
            <a:r>
              <a:rPr lang="fr-BE" sz="2200" dirty="0" smtClean="0">
                <a:solidFill>
                  <a:srgbClr val="FFFFFF"/>
                </a:solidFill>
              </a:rPr>
              <a:t> (ALT)</a:t>
            </a:r>
          </a:p>
          <a:p>
            <a:pPr marL="0" indent="0" algn="just" eaLnBrk="1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fr-BE" sz="2200" b="1" u="sng" dirty="0" smtClean="0">
              <a:solidFill>
                <a:srgbClr val="FFFFFF"/>
              </a:solidFill>
            </a:endParaRP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fr-BE" sz="2200" b="1" i="1" u="sng" dirty="0" smtClean="0">
              <a:solidFill>
                <a:srgbClr val="FFFFFF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sz="2200" dirty="0" smtClean="0">
              <a:solidFill>
                <a:srgbClr val="FFFFFF"/>
              </a:solidFill>
            </a:endParaRPr>
          </a:p>
        </p:txBody>
      </p:sp>
      <p:pic>
        <p:nvPicPr>
          <p:cNvPr id="18436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Acceptance List 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193675" y="1700213"/>
            <a:ext cx="8686800" cy="3673475"/>
          </a:xfrm>
        </p:spPr>
        <p:txBody>
          <a:bodyPr/>
          <a:lstStyle/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b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Constitution d’un tableau final TE U16/U14:</a:t>
            </a: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fr-BE" sz="2200" b="1" i="1" u="sng" smtClean="0">
              <a:solidFill>
                <a:srgbClr val="FFFFFF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fr-BE" sz="2200" b="1" i="1" u="sng" smtClean="0">
              <a:solidFill>
                <a:srgbClr val="FFFFFF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sz="2200" smtClean="0">
              <a:solidFill>
                <a:srgbClr val="FFFFFF"/>
              </a:solidFill>
            </a:endParaRPr>
          </a:p>
        </p:txBody>
      </p:sp>
      <p:pic>
        <p:nvPicPr>
          <p:cNvPr id="19460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dmin\AppData\Local\Microsoft\Windows\Temporary Internet Files\Content.Outlook\XIXJUKXZ\o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420938"/>
            <a:ext cx="769937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95288" y="5691188"/>
            <a:ext cx="8353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u="sng">
                <a:solidFill>
                  <a:srgbClr val="FF0000"/>
                </a:solidFill>
                <a:latin typeface="Calibri" pitchFamily="34" charset="0"/>
                <a:hlinkClick r:id="rId4"/>
              </a:rPr>
              <a:t>http://te.tournamentsoftware.com/sport/acceptancelist.aspx?id=D7E60121-A2B2-4A06-9571-D7822267EEEB</a:t>
            </a:r>
            <a:endParaRPr lang="fr-BE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Fact Sheet 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 eaLnBrk="1">
              <a:buFontTx/>
              <a:buNone/>
            </a:pPr>
            <a:r>
              <a:rPr sz="2200" smtClean="0">
                <a:solidFill>
                  <a:srgbClr val="FFFFFF"/>
                </a:solidFill>
                <a:latin typeface="Arial" charset="0"/>
              </a:rPr>
              <a:t>Exemple</a:t>
            </a:r>
          </a:p>
          <a:p>
            <a:pPr marL="0" indent="0" eaLnBrk="1">
              <a:buFontTx/>
              <a:buNone/>
            </a:pPr>
            <a:endParaRPr sz="2200" smtClean="0">
              <a:solidFill>
                <a:srgbClr val="FFFFFF"/>
              </a:solidFill>
              <a:latin typeface="Arial" charset="0"/>
            </a:endParaRPr>
          </a:p>
          <a:p>
            <a:pPr marL="0" indent="0" eaLnBrk="1">
              <a:buFontTx/>
              <a:buNone/>
            </a:pPr>
            <a:endParaRPr sz="2200" smtClean="0">
              <a:solidFill>
                <a:srgbClr val="FFFFFF"/>
              </a:solidFill>
              <a:latin typeface="Arial" charset="0"/>
            </a:endParaRPr>
          </a:p>
          <a:p>
            <a:pPr marL="0" indent="0" eaLnBrk="1">
              <a:buFontTx/>
              <a:buNone/>
            </a:pPr>
            <a:r>
              <a:rPr sz="2200" smtClean="0">
                <a:solidFill>
                  <a:srgbClr val="FFFFFF"/>
                </a:solidFill>
                <a:latin typeface="Arial" charset="0"/>
              </a:rPr>
              <a:t>Sign-in</a:t>
            </a:r>
          </a:p>
          <a:p>
            <a:pPr marL="0" indent="0" eaLnBrk="1">
              <a:buFontTx/>
              <a:buNone/>
            </a:pPr>
            <a:r>
              <a:rPr sz="2200" smtClean="0">
                <a:solidFill>
                  <a:srgbClr val="FFFFFF"/>
                </a:solidFill>
                <a:latin typeface="Arial" charset="0"/>
              </a:rPr>
              <a:t>Organisation</a:t>
            </a:r>
          </a:p>
          <a:p>
            <a:pPr marL="0" indent="0" eaLnBrk="1">
              <a:buFontTx/>
              <a:buNone/>
            </a:pPr>
            <a:r>
              <a:rPr sz="2200" smtClean="0">
                <a:solidFill>
                  <a:srgbClr val="FFFFFF"/>
                </a:solidFill>
                <a:latin typeface="Arial" charset="0"/>
              </a:rPr>
              <a:t>Taille du tableau</a:t>
            </a:r>
          </a:p>
          <a:p>
            <a:pPr marL="0" indent="0" eaLnBrk="1">
              <a:buFontTx/>
              <a:buNone/>
            </a:pPr>
            <a:r>
              <a:rPr sz="2200" smtClean="0">
                <a:solidFill>
                  <a:srgbClr val="FFFFFF"/>
                </a:solidFill>
                <a:latin typeface="Arial" charset="0"/>
              </a:rPr>
              <a:t>Hospitalité</a:t>
            </a:r>
          </a:p>
          <a:p>
            <a:pPr marL="0" indent="0" eaLnBrk="1">
              <a:buFontTx/>
              <a:buNone/>
            </a:pPr>
            <a:endParaRPr sz="2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20484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>
            <a:hlinkClick r:id="rId3"/>
          </p:cNvPr>
          <p:cNvSpPr>
            <a:spLocks noChangeArrowheads="1"/>
          </p:cNvSpPr>
          <p:nvPr/>
        </p:nvSpPr>
        <p:spPr bwMode="auto">
          <a:xfrm>
            <a:off x="363538" y="2097088"/>
            <a:ext cx="84248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>
                <a:solidFill>
                  <a:srgbClr val="000000"/>
                </a:solidFill>
                <a:latin typeface="Calibri" pitchFamily="34" charset="0"/>
                <a:hlinkClick r:id="rId3"/>
              </a:rPr>
              <a:t>http://te.tournamentsoftware.com/sport/factsheet.aspx?id=724BFD0D-192F-435B-9B91-6DAA871ED52E</a:t>
            </a:r>
            <a:endParaRPr lang="fr-BE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539750" y="2708275"/>
            <a:ext cx="7772400" cy="1470025"/>
          </a:xfrm>
        </p:spPr>
        <p:txBody>
          <a:bodyPr/>
          <a:lstStyle/>
          <a:p>
            <a:pPr eaLnBrk="1"/>
            <a:r>
              <a:rPr lang="fr-BE" sz="4000" b="1" smtClean="0">
                <a:solidFill>
                  <a:srgbClr val="FFFF00"/>
                </a:solidFill>
                <a:latin typeface="Arial" charset="0"/>
              </a:rPr>
              <a:t>COMPETITIONS INTERNATIONALES POUR JEUNES</a:t>
            </a:r>
            <a:endParaRPr sz="4000" b="1" smtClean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3075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2"/>
          <p:cNvSpPr txBox="1">
            <a:spLocks noGrp="1"/>
          </p:cNvSpPr>
          <p:nvPr>
            <p:ph type="title"/>
          </p:nvPr>
        </p:nvSpPr>
        <p:spPr>
          <a:xfrm>
            <a:off x="755650" y="138113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Hospitalité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190500" y="1301750"/>
            <a:ext cx="8686800" cy="4953000"/>
          </a:xfrm>
        </p:spPr>
        <p:txBody>
          <a:bodyPr/>
          <a:lstStyle/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smtClean="0">
                <a:solidFill>
                  <a:srgbClr val="FFFFFF"/>
                </a:solidFill>
              </a:rPr>
              <a:t>Plusieurs formes d’hospitalité: pour la National Squad, pour les joueurs du tableau final, …</a:t>
            </a:r>
          </a:p>
          <a:p>
            <a:pPr marL="0" indent="0" algn="just" eaLnBrk="1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i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En ITF</a:t>
            </a:r>
          </a:p>
          <a:p>
            <a:pPr algn="just" eaLnBrk="1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Grade A, 1, 2 et 3</a:t>
            </a:r>
            <a:r>
              <a:rPr lang="fr-BE" sz="2200" i="1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: </a:t>
            </a:r>
            <a:r>
              <a:rPr lang="fr-BE" sz="2200" smtClean="0">
                <a:solidFill>
                  <a:srgbClr val="FFFFFF"/>
                </a:solidFill>
              </a:rPr>
              <a:t>Obligatoire pour tous les joueurs et 1 coach par pays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Grade 4 et 5</a:t>
            </a:r>
            <a:r>
              <a:rPr lang="fr-BE" sz="2200" i="1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: </a:t>
            </a:r>
            <a:r>
              <a:rPr lang="fr-BE" sz="2200" smtClean="0">
                <a:solidFill>
                  <a:srgbClr val="FFFFFF"/>
                </a:solidFill>
              </a:rPr>
              <a:t>Facultatif</a:t>
            </a:r>
            <a:endParaRPr sz="2200" smtClean="0">
              <a:solidFill>
                <a:srgbClr val="FFFFFF"/>
              </a:solidFill>
            </a:endParaRPr>
          </a:p>
          <a:p>
            <a:pPr marL="0" indent="0" algn="just" eaLnBrk="1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i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En Tennis Europe</a:t>
            </a:r>
          </a:p>
          <a:p>
            <a:pPr marL="0" indent="0" algn="just" eaLnBrk="1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i="1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U14 et U16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Grade 1: Obligatoire (plusieurs options)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Grade 2: Obligatoire (plusieurs options)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Grade 3: Facultatif</a:t>
            </a:r>
          </a:p>
          <a:p>
            <a:pPr marL="0" indent="0" algn="just" eaLnBrk="1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i="1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U12 </a:t>
            </a:r>
            <a:endParaRPr sz="2200" i="1" smtClean="0">
              <a:solidFill>
                <a:srgbClr val="FFFFFF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Obligatoire</a:t>
            </a:r>
          </a:p>
          <a:p>
            <a:pPr lvl="2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sz="2200" smtClean="0">
              <a:solidFill>
                <a:srgbClr val="FFFFFF"/>
              </a:solidFill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sz="2200" smtClean="0">
              <a:solidFill>
                <a:srgbClr val="FFFFFF"/>
              </a:solidFill>
            </a:endParaRPr>
          </a:p>
        </p:txBody>
      </p:sp>
      <p:pic>
        <p:nvPicPr>
          <p:cNvPr id="21508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2"/>
          <p:cNvSpPr txBox="1">
            <a:spLocks noGrp="1"/>
          </p:cNvSpPr>
          <p:nvPr>
            <p:ph type="title"/>
          </p:nvPr>
        </p:nvSpPr>
        <p:spPr>
          <a:xfrm>
            <a:off x="1258888" y="260350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Désignation coach national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250825" y="1484313"/>
            <a:ext cx="8686800" cy="5113337"/>
          </a:xfrm>
        </p:spPr>
        <p:txBody>
          <a:bodyPr/>
          <a:lstStyle/>
          <a:p>
            <a:pPr eaLnBrk="1" fontAlgn="auto">
              <a:spcAft>
                <a:spcPts val="0"/>
              </a:spcAft>
              <a:defRPr/>
            </a:pPr>
            <a:r>
              <a:rPr lang="fr-BE" sz="2400" dirty="0" smtClean="0">
                <a:solidFill>
                  <a:schemeClr val="bg1"/>
                </a:solidFill>
              </a:rPr>
              <a:t>Lorsque des joueurs participent à une compétition, le coach officiel est désigné par le Comité National Junior. Celui-ci tiendra notamment compte des paramètres suivants: le joueur est dans un projet AFT ou TV, le joueur dispose d'un statut d'espoir sportif, le </a:t>
            </a:r>
            <a:r>
              <a:rPr lang="fr-BE" sz="2400" dirty="0" err="1" smtClean="0">
                <a:solidFill>
                  <a:schemeClr val="bg1"/>
                </a:solidFill>
              </a:rPr>
              <a:t>ranking</a:t>
            </a:r>
            <a:r>
              <a:rPr lang="fr-BE" sz="2400" dirty="0" smtClean="0">
                <a:solidFill>
                  <a:schemeClr val="bg1"/>
                </a:solidFill>
              </a:rPr>
              <a:t> du joueur (belge et international), la participation du joueur aux compétitions belges de sélections et à la Coupe De </a:t>
            </a:r>
            <a:r>
              <a:rPr lang="fr-BE" sz="2400" dirty="0" err="1" smtClean="0">
                <a:solidFill>
                  <a:schemeClr val="bg1"/>
                </a:solidFill>
              </a:rPr>
              <a:t>Borman</a:t>
            </a:r>
            <a:r>
              <a:rPr lang="fr-BE" sz="2400" dirty="0" smtClean="0">
                <a:solidFill>
                  <a:schemeClr val="bg1"/>
                </a:solidFill>
              </a:rPr>
              <a:t>, le diplôme de l'accompagnant, le comportement du joueur, ... </a:t>
            </a:r>
          </a:p>
          <a:p>
            <a:pPr eaLnBrk="1" fontAlgn="auto">
              <a:spcAft>
                <a:spcPts val="0"/>
              </a:spcAft>
              <a:defRPr/>
            </a:pPr>
            <a:endParaRPr lang="fr-BE" sz="100" dirty="0" smtClean="0"/>
          </a:p>
          <a:p>
            <a:pPr eaLnBrk="1" fontAlgn="auto">
              <a:spcAft>
                <a:spcPts val="0"/>
              </a:spcAft>
              <a:defRPr/>
            </a:pPr>
            <a:r>
              <a:rPr lang="fr-BE" sz="2400" dirty="0" smtClean="0">
                <a:solidFill>
                  <a:schemeClr val="bg1"/>
                </a:solidFill>
              </a:rPr>
              <a:t>Les joueurs doivent effectuer la demande avant le lundi 12h00 précédant le début du tournoi, car c'est à cette date que le secrétariat communiquera le nom du coach officiel au directeur du tournoi (concertation entre les secrétariats sportifs des ligues tous les lundis matin) </a:t>
            </a: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fr-BE" sz="2200" dirty="0" smtClean="0">
              <a:solidFill>
                <a:srgbClr val="FFFFFF"/>
              </a:solidFill>
            </a:endParaRP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sz="2200" dirty="0" smtClean="0">
              <a:solidFill>
                <a:srgbClr val="FFFFFF"/>
              </a:solidFill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sz="2200" dirty="0" smtClean="0">
              <a:solidFill>
                <a:srgbClr val="FFFFFF"/>
              </a:solidFill>
            </a:endParaRPr>
          </a:p>
        </p:txBody>
      </p:sp>
      <p:pic>
        <p:nvPicPr>
          <p:cNvPr id="22532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2"/>
          <p:cNvSpPr txBox="1">
            <a:spLocks noGrp="1"/>
          </p:cNvSpPr>
          <p:nvPr>
            <p:ph type="title"/>
          </p:nvPr>
        </p:nvSpPr>
        <p:spPr>
          <a:xfrm>
            <a:off x="1187450" y="260350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Désignation coach national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 algn="just" eaLnBrk="1" fontAlgn="auto">
              <a:spcBef>
                <a:spcPts val="600"/>
              </a:spcBef>
              <a:spcAft>
                <a:spcPts val="600"/>
              </a:spcAft>
              <a:buFont typeface="Verdana"/>
              <a:buChar char="▪"/>
              <a:tabLst>
                <a:tab pos="540382" algn="l"/>
              </a:tabLst>
              <a:defRPr/>
            </a:pPr>
            <a:r>
              <a:rPr sz="2200" b="1" u="sng" dirty="0" smtClean="0">
                <a:solidFill>
                  <a:srgbClr val="FFFFFF"/>
                </a:solidFill>
              </a:rPr>
              <a:t>Remarque</a:t>
            </a:r>
            <a:r>
              <a:rPr sz="2200" dirty="0" smtClean="0">
                <a:solidFill>
                  <a:srgbClr val="FFFFFF"/>
                </a:solidFill>
              </a:rPr>
              <a:t>:</a:t>
            </a:r>
          </a:p>
          <a:p>
            <a:pPr marL="400050" lvl="1" indent="0" algn="just" eaLnBrk="1" fontAlgn="auto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540382" algn="l"/>
              </a:tabLst>
              <a:defRPr/>
            </a:pPr>
            <a:r>
              <a:rPr sz="2000" dirty="0" smtClean="0">
                <a:solidFill>
                  <a:srgbClr val="FFFFFF"/>
                </a:solidFill>
              </a:rPr>
              <a:t>Pour les compétitions ITF, le coach devra être en possession d’un Player Support Team ID (à renouveler chaque année) qu’il communiquera au secrétariat de l’A.F.T. ou de Tennis </a:t>
            </a:r>
            <a:r>
              <a:rPr sz="2000" dirty="0" err="1" smtClean="0">
                <a:solidFill>
                  <a:srgbClr val="FFFFFF"/>
                </a:solidFill>
              </a:rPr>
              <a:t>Vlaanderen</a:t>
            </a:r>
            <a:r>
              <a:rPr sz="2000" dirty="0" smtClean="0">
                <a:solidFill>
                  <a:srgbClr val="FFFFFF"/>
                </a:solidFill>
              </a:rPr>
              <a:t>.</a:t>
            </a:r>
          </a:p>
          <a:p>
            <a:pPr marL="400050" lvl="1" indent="0" algn="just" eaLnBrk="1" fontAlgn="auto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540382" algn="l"/>
              </a:tabLst>
              <a:defRPr/>
            </a:pPr>
            <a:r>
              <a:rPr lang="fr-BE" sz="2000" dirty="0" smtClean="0">
                <a:solidFill>
                  <a:srgbClr val="FFFFFF"/>
                </a:solidFill>
                <a:hlinkClick r:id="rId2"/>
              </a:rPr>
              <a:t>http://playersupport.itftennis.com</a:t>
            </a: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fr-BE" sz="2200" dirty="0" smtClean="0">
              <a:solidFill>
                <a:srgbClr val="FFFFFF"/>
              </a:solidFill>
            </a:endParaRP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sz="2200" dirty="0" smtClean="0">
              <a:solidFill>
                <a:srgbClr val="FFFFFF"/>
              </a:solidFill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sz="2200" dirty="0" smtClean="0">
              <a:solidFill>
                <a:srgbClr val="FFFFFF"/>
              </a:solidFill>
            </a:endParaRPr>
          </a:p>
        </p:txBody>
      </p:sp>
      <p:pic>
        <p:nvPicPr>
          <p:cNvPr id="23556" name="Picture 4" descr="logo 3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Règlementation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 eaLnBrk="1">
              <a:buFontTx/>
              <a:buNone/>
            </a:pPr>
            <a:r>
              <a:rPr lang="fr-BE" sz="2200" smtClean="0">
                <a:latin typeface="Arial" charset="0"/>
              </a:rPr>
              <a:t> </a:t>
            </a:r>
          </a:p>
          <a:p>
            <a:pPr marL="0" indent="0" eaLnBrk="1">
              <a:buFontTx/>
              <a:buNone/>
            </a:pPr>
            <a:r>
              <a:rPr lang="fr-BE" sz="2200" u="sng" smtClean="0">
                <a:solidFill>
                  <a:srgbClr val="FFFFFF"/>
                </a:solidFill>
                <a:latin typeface="Arial" charset="0"/>
              </a:rPr>
              <a:t>ITF</a:t>
            </a:r>
          </a:p>
          <a:p>
            <a:pPr marL="0" indent="0" eaLnBrk="1">
              <a:buFontTx/>
              <a:buNone/>
            </a:pPr>
            <a:r>
              <a:rPr lang="fr-BE" sz="2200" u="sng" smtClean="0">
                <a:solidFill>
                  <a:srgbClr val="FFFF00"/>
                </a:solidFill>
                <a:latin typeface="Arial" charset="0"/>
                <a:hlinkClick r:id="rId2"/>
              </a:rPr>
              <a:t>http://www.itftennis.com/juniors/tournaments/rules-regulations.aspx</a:t>
            </a:r>
            <a:endParaRPr lang="fr-BE" sz="2200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>
              <a:buFontTx/>
              <a:buNone/>
            </a:pPr>
            <a:endParaRPr lang="fr-BE" sz="2200" u="sng" smtClean="0">
              <a:solidFill>
                <a:srgbClr val="FFFFFF"/>
              </a:solidFill>
              <a:latin typeface="Arial" charset="0"/>
            </a:endParaRPr>
          </a:p>
          <a:p>
            <a:pPr marL="0" indent="0" eaLnBrk="1">
              <a:buFontTx/>
              <a:buNone/>
            </a:pPr>
            <a:r>
              <a:rPr lang="fr-BE" sz="2200" u="sng" smtClean="0">
                <a:solidFill>
                  <a:srgbClr val="FFFFFF"/>
                </a:solidFill>
                <a:latin typeface="Arial" charset="0"/>
              </a:rPr>
              <a:t>Tennis Europe</a:t>
            </a:r>
          </a:p>
          <a:p>
            <a:pPr marL="0" indent="0" eaLnBrk="1">
              <a:buFontTx/>
              <a:buNone/>
            </a:pPr>
            <a:r>
              <a:rPr lang="fr-BE" sz="2200" smtClean="0">
                <a:solidFill>
                  <a:srgbClr val="FFFF00"/>
                </a:solidFill>
                <a:latin typeface="Arial" charset="0"/>
                <a:hlinkClick r:id="rId3"/>
              </a:rPr>
              <a:t>http://www.tenniseurope.org/page.aspx?id=16456</a:t>
            </a:r>
            <a:endParaRPr sz="2200" smtClean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24580" name="Picture 4" descr="logo 3d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Intérêts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206375" y="1484313"/>
            <a:ext cx="8686800" cy="4876800"/>
          </a:xfrm>
        </p:spPr>
        <p:txBody>
          <a:bodyPr/>
          <a:lstStyle/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b="1" i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Pour le joueur: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Avoir des références pour se situer et y trouver là une source de progrès à effectuer  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Avoir la possibilité de pratiquer le tennis face à de </a:t>
            </a:r>
            <a:r>
              <a:rPr lang="fr-BE" sz="2200" b="1" smtClean="0">
                <a:solidFill>
                  <a:srgbClr val="FFFFFF"/>
                </a:solidFill>
              </a:rPr>
              <a:t>nombreux</a:t>
            </a:r>
            <a:r>
              <a:rPr lang="fr-BE" sz="2200" smtClean="0">
                <a:solidFill>
                  <a:srgbClr val="FFFFFF"/>
                </a:solidFill>
              </a:rPr>
              <a:t> </a:t>
            </a:r>
            <a:r>
              <a:rPr lang="fr-BE" sz="2200" b="1" smtClean="0">
                <a:solidFill>
                  <a:srgbClr val="FFFFFF"/>
                </a:solidFill>
              </a:rPr>
              <a:t>et bons</a:t>
            </a:r>
            <a:r>
              <a:rPr lang="fr-BE" sz="2200" smtClean="0">
                <a:solidFill>
                  <a:srgbClr val="FFFFFF"/>
                </a:solidFill>
              </a:rPr>
              <a:t> adversaires d’un même âge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La prise d’expérience lors de ces compétitions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sz="2200" smtClean="0">
              <a:solidFill>
                <a:srgbClr val="FFFFFF"/>
              </a:solidFill>
            </a:endParaRPr>
          </a:p>
          <a:p>
            <a:pPr marL="0" indent="0" algn="just" eaLnBrk="1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b="1" i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Pour l’entraîneur: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Enrichissement personnel (contacts, échanges, nouveautés ….)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Visualiser ses joueurs face à la réalité des compétitions de bon niveau</a:t>
            </a:r>
            <a:endParaRPr sz="2200" smtClean="0">
              <a:solidFill>
                <a:srgbClr val="FFFFFF"/>
              </a:solidFill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sz="2200" smtClean="0">
              <a:solidFill>
                <a:srgbClr val="FFFFFF"/>
              </a:solidFill>
            </a:endParaRPr>
          </a:p>
        </p:txBody>
      </p:sp>
      <p:pic>
        <p:nvPicPr>
          <p:cNvPr id="4100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4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Organismes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193675" y="1724025"/>
            <a:ext cx="8686800" cy="4525963"/>
          </a:xfrm>
        </p:spPr>
        <p:txBody>
          <a:bodyPr/>
          <a:lstStyle/>
          <a:p>
            <a:pPr marL="0" indent="0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b="1" i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ITF (International Tennis Federation):</a:t>
            </a:r>
            <a:endParaRPr lang="fr-BE" sz="2200" smtClean="0">
              <a:solidFill>
                <a:srgbClr val="FFFFFF"/>
              </a:solidFill>
            </a:endParaRPr>
          </a:p>
          <a:p>
            <a:pPr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Gère les compétitions internationales U18</a:t>
            </a:r>
          </a:p>
          <a:p>
            <a:pPr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 </a:t>
            </a:r>
            <a:r>
              <a:rPr lang="fr-BE" sz="2200" b="1" i="1" u="sng" smtClean="0">
                <a:solidFill>
                  <a:srgbClr val="DEEAFD"/>
                </a:solidFill>
                <a:hlinkClick r:id="rId2"/>
              </a:rPr>
              <a:t>http://itftennis.com</a:t>
            </a:r>
            <a:r>
              <a:rPr lang="fr-BE" sz="2200" b="1" i="1" u="sng" smtClean="0">
                <a:solidFill>
                  <a:srgbClr val="DEEAFD"/>
                </a:solidFill>
              </a:rPr>
              <a:t>  </a:t>
            </a:r>
            <a:r>
              <a:rPr lang="fr-BE" sz="2200" b="1" smtClean="0">
                <a:solidFill>
                  <a:srgbClr val="DEEAFD"/>
                </a:solidFill>
              </a:rPr>
              <a:t> </a:t>
            </a:r>
            <a:endParaRPr sz="2200" smtClean="0">
              <a:solidFill>
                <a:srgbClr val="DEEAFD"/>
              </a:solidFill>
            </a:endParaRPr>
          </a:p>
          <a:p>
            <a:pPr marL="0" indent="0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sz="2200" smtClean="0">
              <a:solidFill>
                <a:srgbClr val="FFFFFF"/>
              </a:solidFill>
            </a:endParaRPr>
          </a:p>
          <a:p>
            <a:pPr marL="0" indent="0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b="1" i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Tennis Europe:</a:t>
            </a:r>
            <a:endParaRPr sz="2200" smtClean="0">
              <a:solidFill>
                <a:srgbClr val="FFFFFF"/>
              </a:solidFill>
            </a:endParaRPr>
          </a:p>
          <a:p>
            <a:pPr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Gère les compétitions européennes U12, U14 et U16 et les championnats d’Europe par équipe et championnats d’Europe individuels (y compris en U18)</a:t>
            </a:r>
          </a:p>
          <a:p>
            <a:pPr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b="1" i="1" u="sng" smtClean="0">
                <a:solidFill>
                  <a:srgbClr val="FFFFFF"/>
                </a:solidFill>
                <a:hlinkClick r:id="rId3"/>
              </a:rPr>
              <a:t>http://tenniseurope.org</a:t>
            </a:r>
            <a:r>
              <a:rPr lang="fr-BE" sz="2200" b="1" i="1" smtClean="0">
                <a:solidFill>
                  <a:srgbClr val="FFFFFF"/>
                </a:solidFill>
              </a:rPr>
              <a:t> </a:t>
            </a:r>
            <a:endParaRPr sz="2200" smtClean="0">
              <a:solidFill>
                <a:srgbClr val="FFFFFF"/>
              </a:solidFill>
            </a:endParaRPr>
          </a:p>
        </p:txBody>
      </p:sp>
      <p:pic>
        <p:nvPicPr>
          <p:cNvPr id="5124" name="Picture 4" descr="logo 3d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2"/>
          <p:cNvSpPr txBox="1">
            <a:spLocks noGrp="1"/>
          </p:cNvSpPr>
          <p:nvPr>
            <p:ph type="title"/>
          </p:nvPr>
        </p:nvSpPr>
        <p:spPr>
          <a:xfrm>
            <a:off x="827088" y="349250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Catégories et grades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223838" y="1654175"/>
            <a:ext cx="8686800" cy="4953000"/>
          </a:xfrm>
        </p:spPr>
        <p:txBody>
          <a:bodyPr/>
          <a:lstStyle/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b="1" i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En ITF U18:</a:t>
            </a:r>
            <a:endParaRPr sz="2200" smtClean="0">
              <a:solidFill>
                <a:srgbClr val="FFFFFF"/>
              </a:solidFill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Un « grade » est attribué à chaque compétition.  Plus le grade est élevé, plus la compétition rapporte de points pour le classement ITF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Par ordre décroissant d’importance:</a:t>
            </a:r>
          </a:p>
          <a:p>
            <a:pPr lvl="2" algn="just" eaLnBrk="1" fontAlgn="auto">
              <a:spcBef>
                <a:spcPts val="5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fr-BE" sz="2200" smtClean="0">
                <a:solidFill>
                  <a:srgbClr val="FFFFFF"/>
                </a:solidFill>
              </a:rPr>
              <a:t>Grade A: notamment les quatre Grands Chelems Juniors</a:t>
            </a:r>
          </a:p>
          <a:p>
            <a:pPr lvl="2" algn="just" eaLnBrk="1" fontAlgn="auto">
              <a:spcBef>
                <a:spcPts val="5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fr-BE" sz="2200" smtClean="0">
                <a:solidFill>
                  <a:srgbClr val="FFFFFF"/>
                </a:solidFill>
              </a:rPr>
              <a:t>Grade B : Championnats continentaux</a:t>
            </a:r>
          </a:p>
          <a:p>
            <a:pPr lvl="2" algn="just" eaLnBrk="1" fontAlgn="auto">
              <a:spcBef>
                <a:spcPts val="5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fr-BE" sz="2200" smtClean="0">
                <a:solidFill>
                  <a:srgbClr val="FFFFFF"/>
                </a:solidFill>
              </a:rPr>
              <a:t>Grade C: Championnats par Equipes</a:t>
            </a:r>
          </a:p>
          <a:p>
            <a:pPr lvl="2" algn="just" eaLnBrk="1" fontAlgn="auto">
              <a:spcBef>
                <a:spcPts val="5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fr-BE" sz="2200" smtClean="0">
                <a:solidFill>
                  <a:srgbClr val="FFFFFF"/>
                </a:solidFill>
              </a:rPr>
              <a:t>Grade 1 à 5: tournois individuels</a:t>
            </a:r>
            <a:r>
              <a:rPr lang="fr-BE" sz="1800" smtClean="0">
                <a:solidFill>
                  <a:srgbClr val="FFFFFF"/>
                </a:solidFill>
              </a:rPr>
              <a:t>		</a:t>
            </a:r>
          </a:p>
          <a:p>
            <a:pPr marL="514350" indent="-457200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Plus un joueur a de points, plus il peut participer à des tournois d’un grade élevé.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  <a:hlinkClick r:id="rId2"/>
              </a:rPr>
              <a:t>http://www.itftennis.com/juniors/rankings/ranking-points.aspx</a:t>
            </a:r>
            <a:endParaRPr lang="fr-BE" sz="2200" smtClean="0">
              <a:solidFill>
                <a:srgbClr val="FFFFFF"/>
              </a:solidFill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lang="fr-BE" sz="2200" smtClean="0">
              <a:solidFill>
                <a:srgbClr val="FFFFFF"/>
              </a:solidFill>
            </a:endParaRPr>
          </a:p>
        </p:txBody>
      </p:sp>
      <p:pic>
        <p:nvPicPr>
          <p:cNvPr id="6148" name="Picture 4" descr="logo 3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2"/>
          <p:cNvSpPr txBox="1">
            <a:spLocks noGrp="1"/>
          </p:cNvSpPr>
          <p:nvPr>
            <p:ph type="title"/>
          </p:nvPr>
        </p:nvSpPr>
        <p:spPr>
          <a:xfrm>
            <a:off x="908050" y="260350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Catégories et grades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b="1" i="1" u="sng" dirty="0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En U16 et U14 (Tennis Europe)</a:t>
            </a:r>
            <a:endParaRPr sz="2200" dirty="0" smtClean="0">
              <a:solidFill>
                <a:srgbClr val="FFFFFF"/>
              </a:solidFill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Le système est sensiblement le même qu’en U18 (catégorie, gain de points et l’hospitalité)</a:t>
            </a:r>
            <a:endParaRPr sz="2200" dirty="0" smtClean="0">
              <a:solidFill>
                <a:srgbClr val="FFFFFF"/>
              </a:solidFill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Par ordre décroissant d’importance : </a:t>
            </a:r>
            <a:endParaRPr sz="2200" dirty="0" smtClean="0">
              <a:solidFill>
                <a:srgbClr val="FFFFFF"/>
              </a:solidFill>
            </a:endParaRPr>
          </a:p>
          <a:p>
            <a:pPr lvl="2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Championnats d’Europe individuels</a:t>
            </a:r>
          </a:p>
          <a:p>
            <a:pPr lvl="2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Tournois grade </a:t>
            </a:r>
            <a:r>
              <a:rPr lang="fr-BE" sz="2200" b="1" dirty="0" smtClean="0">
                <a:solidFill>
                  <a:srgbClr val="FFFFFF"/>
                </a:solidFill>
              </a:rPr>
              <a:t>1</a:t>
            </a:r>
            <a:endParaRPr sz="2200" dirty="0" smtClean="0">
              <a:solidFill>
                <a:srgbClr val="FFFFFF"/>
              </a:solidFill>
            </a:endParaRPr>
          </a:p>
          <a:p>
            <a:pPr lvl="2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Masters (en fin de saison pour ceux qui ont le + de points)</a:t>
            </a:r>
            <a:endParaRPr sz="2200" dirty="0" smtClean="0">
              <a:solidFill>
                <a:srgbClr val="FFFFFF"/>
              </a:solidFill>
            </a:endParaRPr>
          </a:p>
          <a:p>
            <a:pPr lvl="2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Championnats d’Europe par équipe (hiver + été)</a:t>
            </a:r>
            <a:endParaRPr sz="2200" dirty="0" smtClean="0">
              <a:solidFill>
                <a:srgbClr val="FFFFFF"/>
              </a:solidFill>
            </a:endParaRPr>
          </a:p>
          <a:p>
            <a:pPr lvl="2"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Tournois grade </a:t>
            </a:r>
            <a:r>
              <a:rPr lang="fr-BE" sz="2200" b="1" dirty="0" smtClean="0">
                <a:solidFill>
                  <a:srgbClr val="FFFFFF"/>
                </a:solidFill>
              </a:rPr>
              <a:t>2 et 3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Système de continuité entre U14 et </a:t>
            </a:r>
            <a:r>
              <a:rPr lang="fr-BE" sz="2200" dirty="0" smtClean="0">
                <a:solidFill>
                  <a:srgbClr val="FFFFFF"/>
                </a:solidFill>
              </a:rPr>
              <a:t>U16 (</a:t>
            </a:r>
            <a:r>
              <a:rPr lang="fr-BE" sz="2200" smtClean="0">
                <a:solidFill>
                  <a:srgbClr val="FFFFFF"/>
                </a:solidFill>
              </a:rPr>
              <a:t>voir classements)</a:t>
            </a:r>
            <a:endParaRPr lang="fr-BE" sz="2200" smtClean="0">
              <a:solidFill>
                <a:srgbClr val="FFFFFF"/>
              </a:solidFill>
            </a:endParaRPr>
          </a:p>
        </p:txBody>
      </p:sp>
      <p:pic>
        <p:nvPicPr>
          <p:cNvPr id="7172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2"/>
          <p:cNvSpPr txBox="1">
            <a:spLocks noGrp="1"/>
          </p:cNvSpPr>
          <p:nvPr>
            <p:ph type="title"/>
          </p:nvPr>
        </p:nvSpPr>
        <p:spPr>
          <a:xfrm>
            <a:off x="684213" y="260350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Catégories et grades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b="1" i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En U12 (Tennis Europe)</a:t>
            </a:r>
            <a:endParaRPr sz="2200" b="1" i="1" u="sng" smtClean="0">
              <a:solidFill>
                <a:srgbClr val="FFFFFF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Seulement grade 3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Pas de championnat d’Europe individuel  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Il n’y a pas de classement européen…publié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smtClean="0">
                <a:solidFill>
                  <a:srgbClr val="FFFFFF"/>
                </a:solidFill>
              </a:rPr>
              <a:t>Depuis 2007, un championnat d’Europe par équipe est organisé </a:t>
            </a:r>
            <a:endParaRPr sz="2200" smtClean="0">
              <a:solidFill>
                <a:srgbClr val="FFFFFF"/>
              </a:solidFill>
            </a:endParaRPr>
          </a:p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sz="2200" smtClean="0">
              <a:solidFill>
                <a:srgbClr val="FFFFFF"/>
              </a:solidFill>
            </a:endParaRPr>
          </a:p>
        </p:txBody>
      </p:sp>
      <p:pic>
        <p:nvPicPr>
          <p:cNvPr id="8196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2"/>
          <p:cNvSpPr txBox="1">
            <a:spLocks noGrp="1"/>
          </p:cNvSpPr>
          <p:nvPr>
            <p:ph type="title"/>
          </p:nvPr>
        </p:nvSpPr>
        <p:spPr>
          <a:xfrm>
            <a:off x="827088" y="188913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Classement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193675" y="1268413"/>
            <a:ext cx="8686800" cy="5184775"/>
          </a:xfrm>
        </p:spPr>
        <p:txBody>
          <a:bodyPr/>
          <a:lstStyle/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200" b="1" u="sng" dirty="0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ITF (U18) :</a:t>
            </a:r>
            <a:endParaRPr sz="2200" b="1" u="sng" dirty="0" smtClean="0">
              <a:solidFill>
                <a:srgbClr val="FFFFFF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Sur les 12 derniers mois, on prend les </a:t>
            </a:r>
            <a:r>
              <a:rPr lang="fr-BE" sz="2200" b="1" dirty="0" smtClean="0">
                <a:solidFill>
                  <a:srgbClr val="FFFFFF"/>
                </a:solidFill>
              </a:rPr>
              <a:t>6 meilleurs résultats de simple + 25% des 6 meilleurs résultats de double + les points de bonus acquis lors des compétitions Grade A et Grand Chelem 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Le total des points donne lieu à un classement qui détermine la place du joueur au niveau mondial.  En fonction des points acquis, le joueur a la possibilité de s’inscrire à des compétitions en rapport avec ceux-ci.  Plus il a de points, plus il a évidemment accès à des compétitions d’un grade élevé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</a:rPr>
              <a:t>Il convient donc de débuter par des tournois de grade 5 et grade 4 afin de tenter de glaner les premiers points et évoluer dans le classement</a:t>
            </a:r>
            <a:endParaRPr sz="2200" dirty="0" smtClean="0">
              <a:solidFill>
                <a:srgbClr val="FFFFFF"/>
              </a:solidFill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200" dirty="0" smtClean="0">
                <a:solidFill>
                  <a:srgbClr val="FFFFFF"/>
                </a:solidFill>
                <a:hlinkClick r:id="rId2"/>
              </a:rPr>
              <a:t>http://www.itftennis.com/juniors/rankings/ranking-points.aspx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sz="2200" dirty="0" smtClean="0">
              <a:solidFill>
                <a:srgbClr val="FFFFFF"/>
              </a:solidFill>
            </a:endParaRPr>
          </a:p>
        </p:txBody>
      </p:sp>
      <p:pic>
        <p:nvPicPr>
          <p:cNvPr id="9220" name="Picture 4" descr="logo 3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2"/>
          <p:cNvSpPr txBox="1">
            <a:spLocks noGrp="1"/>
          </p:cNvSpPr>
          <p:nvPr>
            <p:ph type="title"/>
          </p:nvPr>
        </p:nvSpPr>
        <p:spPr>
          <a:xfrm>
            <a:off x="684213" y="141288"/>
            <a:ext cx="8229600" cy="1143000"/>
          </a:xfrm>
        </p:spPr>
        <p:txBody>
          <a:bodyPr/>
          <a:lstStyle/>
          <a:p>
            <a:pPr eaLnBrk="1"/>
            <a:r>
              <a:rPr lang="fr-BE" smtClean="0">
                <a:solidFill>
                  <a:srgbClr val="FFFFFF"/>
                </a:solidFill>
                <a:latin typeface="Arial" charset="0"/>
              </a:rPr>
              <a:t>Classement</a:t>
            </a:r>
            <a:endParaRPr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Espace réservé du contenu 1"/>
          <p:cNvSpPr txBox="1">
            <a:spLocks noGrp="1"/>
          </p:cNvSpPr>
          <p:nvPr>
            <p:ph idx="1"/>
          </p:nvPr>
        </p:nvSpPr>
        <p:spPr>
          <a:xfrm>
            <a:off x="195263" y="1341438"/>
            <a:ext cx="8686800" cy="4525962"/>
          </a:xfrm>
        </p:spPr>
        <p:txBody>
          <a:bodyPr/>
          <a:lstStyle/>
          <a:p>
            <a:pPr marL="0" indent="0" algn="just" eaLnBrk="1" fontAlgn="auto"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r>
              <a:rPr lang="fr-BE" sz="2000" b="1" i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U14 et U16  TENNIS EUROPE :</a:t>
            </a:r>
            <a:endParaRPr sz="2000" b="1" i="1" u="sng" smtClean="0">
              <a:solidFill>
                <a:srgbClr val="FFFFFF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000" smtClean="0">
                <a:solidFill>
                  <a:srgbClr val="FFFFFF"/>
                </a:solidFill>
              </a:rPr>
              <a:t>Sur les 12 derniers mois, on prend les </a:t>
            </a:r>
            <a:r>
              <a:rPr lang="fr-BE" sz="2000" b="1" smtClean="0">
                <a:solidFill>
                  <a:srgbClr val="FFFFFF"/>
                </a:solidFill>
              </a:rPr>
              <a:t>6 meilleurs résultats de simple + les points des 2 meilleurs résultats de double + le meilleur résultat dans une compétition par équipe</a:t>
            </a:r>
            <a:endParaRPr sz="2000" smtClean="0">
              <a:solidFill>
                <a:srgbClr val="FFFFFF"/>
              </a:solidFill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000" smtClean="0">
                <a:solidFill>
                  <a:srgbClr val="FFFFFF"/>
                </a:solidFill>
              </a:rPr>
              <a:t>Pour le classement européen et l’accessibilité aux différentes compétitions, ce sont les mêmes principes et considérations qu’énoncés pour les U18</a:t>
            </a:r>
          </a:p>
          <a:p>
            <a:pPr marL="0" indent="0" algn="just" eaLnBrk="1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fr-BE" sz="2000" b="1" i="1" u="sng" smtClean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</a:rPr>
              <a:t>U12  TENNIS EUROPE  (classement non publié):</a:t>
            </a:r>
            <a:endParaRPr sz="2000" b="1" i="1" u="sng" smtClean="0">
              <a:solidFill>
                <a:srgbClr val="FFFFFF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000" smtClean="0">
                <a:solidFill>
                  <a:srgbClr val="FFFFFF"/>
                </a:solidFill>
              </a:rPr>
              <a:t>6 meilleurs résultats (2 de ceux-ci peuvent être des U14) + 2 meilleurs résultats de doubles (U12 ou U14) + Championnats d’Europe par équipe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000" smtClean="0">
                <a:solidFill>
                  <a:srgbClr val="FFFFFF"/>
                </a:solidFill>
              </a:rPr>
              <a:t>Pas publié et ne peut pas être utilisé pour l’établissement des acceptance lists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lang="fr-BE" sz="2000" smtClean="0">
                <a:solidFill>
                  <a:srgbClr val="FFFFFF"/>
                </a:solidFill>
              </a:rPr>
              <a:t>Au 1</a:t>
            </a:r>
            <a:r>
              <a:rPr lang="fr-BE" sz="2000" baseline="30000" smtClean="0">
                <a:solidFill>
                  <a:srgbClr val="FFFFFF"/>
                </a:solidFill>
              </a:rPr>
              <a:t>er</a:t>
            </a:r>
            <a:r>
              <a:rPr lang="fr-BE" sz="2000" smtClean="0">
                <a:solidFill>
                  <a:srgbClr val="FFFFFF"/>
                </a:solidFill>
              </a:rPr>
              <a:t> janvier de l’année suivante, tous les points acquis sont pris en considération pour établir le nouveau ranking TE 14</a:t>
            </a:r>
          </a:p>
          <a:p>
            <a:pPr algn="just" eaLnBrk="1" fontAlgn="auto">
              <a:spcBef>
                <a:spcPts val="500"/>
              </a:spcBef>
              <a:spcAft>
                <a:spcPts val="0"/>
              </a:spcAft>
              <a:defRPr/>
            </a:pPr>
            <a:endParaRPr sz="2000" smtClean="0">
              <a:solidFill>
                <a:srgbClr val="FFFFFF"/>
              </a:solidFill>
            </a:endParaRPr>
          </a:p>
        </p:txBody>
      </p:sp>
      <p:pic>
        <p:nvPicPr>
          <p:cNvPr id="10244" name="Picture 4" descr="logo 3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16922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1326</TotalTime>
  <Words>878</Words>
  <Application>Microsoft Office PowerPoint</Application>
  <PresentationFormat>Affichage à l'écran (4:3)</PresentationFormat>
  <Paragraphs>152</Paragraphs>
  <Slides>23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Modèle par défaut</vt:lpstr>
      <vt:lpstr>DIRECTION SPORTIVE</vt:lpstr>
      <vt:lpstr>COMPETITIONS INTERNATIONALES POUR JEUNES</vt:lpstr>
      <vt:lpstr>Intérêts</vt:lpstr>
      <vt:lpstr>Organismes</vt:lpstr>
      <vt:lpstr>Catégories et grades</vt:lpstr>
      <vt:lpstr>Catégories et grades</vt:lpstr>
      <vt:lpstr>Catégories et grades</vt:lpstr>
      <vt:lpstr>Classement</vt:lpstr>
      <vt:lpstr>Classement</vt:lpstr>
      <vt:lpstr>Classement</vt:lpstr>
      <vt:lpstr>Tournois en fonction                             de l’âge</vt:lpstr>
      <vt:lpstr>Tournois en fonction                de l’âge</vt:lpstr>
      <vt:lpstr>Inscriptions - Retraits</vt:lpstr>
      <vt:lpstr>Inscriptions - Retraits</vt:lpstr>
      <vt:lpstr>Inscriptions - Retraits</vt:lpstr>
      <vt:lpstr>Acceptance List </vt:lpstr>
      <vt:lpstr>Acceptance List </vt:lpstr>
      <vt:lpstr>Acceptance List </vt:lpstr>
      <vt:lpstr>Fact Sheet </vt:lpstr>
      <vt:lpstr>Hospitalité</vt:lpstr>
      <vt:lpstr>Désignation coach national</vt:lpstr>
      <vt:lpstr>Désignation coach national</vt:lpstr>
      <vt:lpstr>Règlementation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COMPETITIONS INTERNATIONALES POUR JEUNES</dc:title>
  <dc:creator>Michael</dc:creator>
  <cp:lastModifiedBy>oli</cp:lastModifiedBy>
  <cp:revision>60</cp:revision>
  <cp:lastPrinted>2012-09-28T12:59:21Z</cp:lastPrinted>
  <dcterms:created xsi:type="dcterms:W3CDTF">2012-04-03T17:39:10Z</dcterms:created>
  <dcterms:modified xsi:type="dcterms:W3CDTF">2016-04-05T07:53:53Z</dcterms:modified>
</cp:coreProperties>
</file>